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21"/>
  </p:notesMasterIdLst>
  <p:handoutMasterIdLst>
    <p:handoutMasterId r:id="rId22"/>
  </p:handoutMasterIdLst>
  <p:sldIdLst>
    <p:sldId id="256" r:id="rId5"/>
    <p:sldId id="257" r:id="rId6"/>
    <p:sldId id="258" r:id="rId7"/>
    <p:sldId id="262" r:id="rId8"/>
    <p:sldId id="259" r:id="rId9"/>
    <p:sldId id="261" r:id="rId10"/>
    <p:sldId id="260" r:id="rId11"/>
    <p:sldId id="268" r:id="rId12"/>
    <p:sldId id="319" r:id="rId13"/>
    <p:sldId id="321" r:id="rId14"/>
    <p:sldId id="269" r:id="rId15"/>
    <p:sldId id="265" r:id="rId16"/>
    <p:sldId id="264" r:id="rId17"/>
    <p:sldId id="270" r:id="rId18"/>
    <p:sldId id="272" r:id="rId19"/>
    <p:sldId id="329" r:id="rId20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odule Introduction" id="{1FAF874F-2EDA-4EDB-A31A-5EB1826A485A}">
          <p14:sldIdLst>
            <p14:sldId id="256"/>
            <p14:sldId id="257"/>
            <p14:sldId id="258"/>
            <p14:sldId id="262"/>
            <p14:sldId id="259"/>
            <p14:sldId id="261"/>
            <p14:sldId id="260"/>
            <p14:sldId id="268"/>
            <p14:sldId id="319"/>
            <p14:sldId id="321"/>
            <p14:sldId id="269"/>
            <p14:sldId id="265"/>
            <p14:sldId id="264"/>
            <p14:sldId id="270"/>
            <p14:sldId id="272"/>
            <p14:sldId id="32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9" autoAdjust="0"/>
    <p:restoredTop sz="94249" autoAdjust="0"/>
  </p:normalViewPr>
  <p:slideViewPr>
    <p:cSldViewPr snapToGrid="0">
      <p:cViewPr varScale="1">
        <p:scale>
          <a:sx n="64" d="100"/>
          <a:sy n="64" d="100"/>
        </p:scale>
        <p:origin x="888" y="72"/>
      </p:cViewPr>
      <p:guideLst/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0"/>
    </p:cViewPr>
  </p:sorterViewPr>
  <p:notesViewPr>
    <p:cSldViewPr snapToGrid="0">
      <p:cViewPr varScale="1">
        <p:scale>
          <a:sx n="52" d="100"/>
          <a:sy n="52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30D94D-E1CF-4942-9670-7567F4F4487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289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CT107-3-2-ENTS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Introduction and Module Overview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hctham@apu.edu.my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1608A8A6-5296-4CB0-9BCC-92DC25D0D67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chemeClr val="accent5"/>
                </a:solidFill>
              </a:rPr>
              <a:t>Enterprise Systems</a:t>
            </a:r>
            <a:br>
              <a:rPr lang="en-US" altLang="en-US" dirty="0">
                <a:solidFill>
                  <a:schemeClr val="accent5"/>
                </a:solidFill>
              </a:rPr>
            </a:br>
            <a:r>
              <a:rPr lang="en-US" altLang="en-US" sz="2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CT107-3-2 (Version VE)</a:t>
            </a:r>
          </a:p>
        </p:txBody>
      </p:sp>
      <p:sp>
        <p:nvSpPr>
          <p:cNvPr id="15363" name="Subtitle 2">
            <a:extLst>
              <a:ext uri="{FF2B5EF4-FFF2-40B4-BE49-F238E27FC236}">
                <a16:creationId xmlns:a16="http://schemas.microsoft.com/office/drawing/2014/main" id="{FFAB8255-CA4A-481F-90F7-644C96904C8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b="1" dirty="0"/>
              <a:t>Week 1</a:t>
            </a:r>
          </a:p>
          <a:p>
            <a:r>
              <a:rPr lang="en-US" altLang="en-US" sz="2000" dirty="0"/>
              <a:t>Introduction and Module Overview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5E70B-5188-497B-8979-E8941E59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Assessment Summary </a:t>
            </a:r>
            <a:endParaRPr lang="en-US" sz="1600" b="0" dirty="0">
              <a:solidFill>
                <a:schemeClr val="tx1"/>
              </a:solidFill>
            </a:endParaRP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AFC6D34B-AB80-30A7-A0A7-9FB740024C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1319682"/>
              </p:ext>
            </p:extLst>
          </p:nvPr>
        </p:nvGraphicFramePr>
        <p:xfrm>
          <a:off x="1229135" y="1866770"/>
          <a:ext cx="9369288" cy="22531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7111">
                  <a:extLst>
                    <a:ext uri="{9D8B030D-6E8A-4147-A177-3AD203B41FA5}">
                      <a16:colId xmlns:a16="http://schemas.microsoft.com/office/drawing/2014/main" val="1846161328"/>
                    </a:ext>
                  </a:extLst>
                </a:gridCol>
                <a:gridCol w="2914595">
                  <a:extLst>
                    <a:ext uri="{9D8B030D-6E8A-4147-A177-3AD203B41FA5}">
                      <a16:colId xmlns:a16="http://schemas.microsoft.com/office/drawing/2014/main" val="2087886779"/>
                    </a:ext>
                  </a:extLst>
                </a:gridCol>
                <a:gridCol w="1863211">
                  <a:extLst>
                    <a:ext uri="{9D8B030D-6E8A-4147-A177-3AD203B41FA5}">
                      <a16:colId xmlns:a16="http://schemas.microsoft.com/office/drawing/2014/main" val="1357420943"/>
                    </a:ext>
                  </a:extLst>
                </a:gridCol>
                <a:gridCol w="1996297">
                  <a:extLst>
                    <a:ext uri="{9D8B030D-6E8A-4147-A177-3AD203B41FA5}">
                      <a16:colId xmlns:a16="http://schemas.microsoft.com/office/drawing/2014/main" val="4063211600"/>
                    </a:ext>
                  </a:extLst>
                </a:gridCol>
                <a:gridCol w="1038074">
                  <a:extLst>
                    <a:ext uri="{9D8B030D-6E8A-4147-A177-3AD203B41FA5}">
                      <a16:colId xmlns:a16="http://schemas.microsoft.com/office/drawing/2014/main" val="3356874189"/>
                    </a:ext>
                  </a:extLst>
                </a:gridCol>
              </a:tblGrid>
              <a:tr h="6759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Form of 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Assessment 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Hand Out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Hand In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48105"/>
                  </a:ext>
                </a:extLst>
              </a:tr>
              <a:tr h="78860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Continuous 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0" dirty="0">
                          <a:solidFill>
                            <a:schemeClr val="tx1"/>
                          </a:solidFill>
                        </a:rPr>
                        <a:t>Group Assignment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1600" i="0" baseline="30000" dirty="0">
                          <a:solidFill>
                            <a:schemeClr val="tx1"/>
                          </a:solidFill>
                        </a:rPr>
                        <a:t>nd</a:t>
                      </a:r>
                      <a:r>
                        <a:rPr lang="en-US" sz="1600" i="0" dirty="0">
                          <a:solidFill>
                            <a:schemeClr val="tx1"/>
                          </a:solidFill>
                        </a:rPr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0" dirty="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en-US" sz="1600" i="0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US" sz="1600" i="0" dirty="0">
                          <a:solidFill>
                            <a:schemeClr val="tx1"/>
                          </a:solidFill>
                        </a:rPr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i="0" dirty="0">
                          <a:solidFill>
                            <a:schemeClr val="tx1"/>
                          </a:solidFill>
                        </a:rPr>
                        <a:t>60%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4044777"/>
                  </a:ext>
                </a:extLst>
              </a:tr>
              <a:tr h="78860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Final 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i="0" dirty="0">
                          <a:solidFill>
                            <a:schemeClr val="tx1"/>
                          </a:solidFill>
                        </a:rPr>
                        <a:t>Examination (1.5 hours)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i="0" dirty="0">
                          <a:solidFill>
                            <a:schemeClr val="tx1"/>
                          </a:solidFill>
                        </a:rPr>
                        <a:t>According to the Examination Schedule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i="0" dirty="0">
                          <a:solidFill>
                            <a:schemeClr val="tx1"/>
                          </a:solidFill>
                        </a:rPr>
                        <a:t>40%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30692"/>
                  </a:ext>
                </a:extLst>
              </a:tr>
            </a:tbl>
          </a:graphicData>
        </a:graphic>
      </p:graphicFrame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211E0FED-97B5-A25C-E899-766C2F1B9F6C}"/>
              </a:ext>
            </a:extLst>
          </p:cNvPr>
          <p:cNvSpPr txBox="1">
            <a:spLocks/>
          </p:cNvSpPr>
          <p:nvPr/>
        </p:nvSpPr>
        <p:spPr>
          <a:xfrm>
            <a:off x="467651" y="5143983"/>
            <a:ext cx="11724349" cy="104360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1800" b="1" kern="0" dirty="0"/>
              <a:t>Assessment requirement</a:t>
            </a:r>
            <a:r>
              <a:rPr lang="en-US" sz="1800" kern="0" dirty="0"/>
              <a:t>: </a:t>
            </a:r>
            <a:r>
              <a:rPr lang="en-US" sz="1400" kern="0" dirty="0"/>
              <a:t>Include any specific requirement to pass the module (refer to module handbook for the information), such 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kern="0" dirty="0"/>
              <a:t>To pass the module, you must attempt every element of assessment and achieve at least 50% in the module overall.</a:t>
            </a:r>
          </a:p>
        </p:txBody>
      </p:sp>
    </p:spTree>
    <p:extLst>
      <p:ext uri="{BB962C8B-B14F-4D97-AF65-F5344CB8AC3E}">
        <p14:creationId xmlns:p14="http://schemas.microsoft.com/office/powerpoint/2010/main" val="145033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3800F-3959-4763-A13D-4CDB8B3E2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Abide by ALL rules and regulations of APU.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Proper attire.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No speaking of dialects.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Attendance is compulsory. Valid Medical Certs must be supported in any absence from class.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Three cases of Late will be equal to 1 absence.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 proper academic references – APA Referencing only.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Academic Dishonesty / Plagiarism is a serious offence. Any suspicions will be referred to the University’s Academic Dishonesty Board.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Formal assessments must be submitted on time in the specified format given. Failure to meet deadlines will be treated as non-submission and no marks will be awarded. Incomplete submissions will be subjected to penalty of mark deductions or forfeit.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24AD63-D1AB-41A7-BE88-5AF2D9ABC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Expectations</a:t>
            </a:r>
          </a:p>
        </p:txBody>
      </p:sp>
    </p:spTree>
    <p:extLst>
      <p:ext uri="{BB962C8B-B14F-4D97-AF65-F5344CB8AC3E}">
        <p14:creationId xmlns:p14="http://schemas.microsoft.com/office/powerpoint/2010/main" val="4132582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B53DC-0063-45EA-8A50-8DD930045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State your expectation of what students need to do or deliver in class, as well as what they need to do out-of-class.</a:t>
            </a:r>
          </a:p>
          <a:p>
            <a:r>
              <a:rPr lang="en-US" sz="2000" dirty="0"/>
              <a:t>If group projects are involved, clearly state what is to be expected from each individual (and not be dependent on the group leader)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59CEA-035A-4FF7-ADD7-A469C9D19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Other Expectations</a:t>
            </a:r>
          </a:p>
        </p:txBody>
      </p:sp>
    </p:spTree>
    <p:extLst>
      <p:ext uri="{BB962C8B-B14F-4D97-AF65-F5344CB8AC3E}">
        <p14:creationId xmlns:p14="http://schemas.microsoft.com/office/powerpoint/2010/main" val="390813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2E7AF-5E75-41D6-A00E-7F3045F2E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Achievement Requirements: </a:t>
            </a:r>
            <a:br>
              <a:rPr lang="en-US" dirty="0"/>
            </a:br>
            <a:r>
              <a:rPr lang="en-US" sz="2400" dirty="0"/>
              <a:t>Postgraduate </a:t>
            </a:r>
            <a:r>
              <a:rPr lang="en-US" sz="2400" dirty="0" err="1"/>
              <a:t>Programmes</a:t>
            </a:r>
            <a:endParaRPr lang="en-US" sz="2400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EE300FD-A1CD-643E-8F50-4D86542263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5977663"/>
              </p:ext>
            </p:extLst>
          </p:nvPr>
        </p:nvGraphicFramePr>
        <p:xfrm>
          <a:off x="1041010" y="1814732"/>
          <a:ext cx="9411285" cy="41781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12981">
                  <a:extLst>
                    <a:ext uri="{9D8B030D-6E8A-4147-A177-3AD203B41FA5}">
                      <a16:colId xmlns:a16="http://schemas.microsoft.com/office/drawing/2014/main" val="1014096998"/>
                    </a:ext>
                  </a:extLst>
                </a:gridCol>
                <a:gridCol w="2206727">
                  <a:extLst>
                    <a:ext uri="{9D8B030D-6E8A-4147-A177-3AD203B41FA5}">
                      <a16:colId xmlns:a16="http://schemas.microsoft.com/office/drawing/2014/main" val="548328099"/>
                    </a:ext>
                  </a:extLst>
                </a:gridCol>
                <a:gridCol w="1765589">
                  <a:extLst>
                    <a:ext uri="{9D8B030D-6E8A-4147-A177-3AD203B41FA5}">
                      <a16:colId xmlns:a16="http://schemas.microsoft.com/office/drawing/2014/main" val="3183545158"/>
                    </a:ext>
                  </a:extLst>
                </a:gridCol>
                <a:gridCol w="3525988">
                  <a:extLst>
                    <a:ext uri="{9D8B030D-6E8A-4147-A177-3AD203B41FA5}">
                      <a16:colId xmlns:a16="http://schemas.microsoft.com/office/drawing/2014/main" val="3190072612"/>
                    </a:ext>
                  </a:extLst>
                </a:gridCol>
              </a:tblGrid>
              <a:tr h="31879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Marks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Alphabetical Grade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Grading Point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Classification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0939617"/>
                  </a:ext>
                </a:extLst>
              </a:tr>
              <a:tr h="31879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80-100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A+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4.0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Distinction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62371891"/>
                  </a:ext>
                </a:extLst>
              </a:tr>
              <a:tr h="3255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75-79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A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3.8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13745"/>
                  </a:ext>
                </a:extLst>
              </a:tr>
              <a:tr h="3255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70-74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B+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3.6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Merit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97368629"/>
                  </a:ext>
                </a:extLst>
              </a:tr>
              <a:tr h="3255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65-69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B 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3.5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181129"/>
                  </a:ext>
                </a:extLst>
              </a:tr>
              <a:tr h="3255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60-64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C+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3.3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rowSpan="3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Pass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50345370"/>
                  </a:ext>
                </a:extLst>
              </a:tr>
              <a:tr h="3255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55-59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C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3.2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416226"/>
                  </a:ext>
                </a:extLst>
              </a:tr>
              <a:tr h="31879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50-54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C-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3.0 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6077527"/>
                  </a:ext>
                </a:extLst>
              </a:tr>
              <a:tr h="31879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40-49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D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2.5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Fail (marginal)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7148788"/>
                  </a:ext>
                </a:extLst>
              </a:tr>
              <a:tr h="31879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30-39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F+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2.0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Fail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06178176"/>
                  </a:ext>
                </a:extLst>
              </a:tr>
              <a:tr h="31879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20-29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F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1.5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Fail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19813867"/>
                  </a:ext>
                </a:extLst>
              </a:tr>
              <a:tr h="31879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10-19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F-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1.0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Fail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74159542"/>
                  </a:ext>
                </a:extLst>
              </a:tr>
              <a:tr h="318792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0-9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U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US" sz="18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chemeClr val="tx1"/>
                          </a:solidFill>
                          <a:effectLst/>
                        </a:rPr>
                        <a:t>Unclassified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4159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2321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812B2-4BD9-D8FA-52DB-51D615F2E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Course Materials available in Moodle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17D545-5CE3-5F91-4C35-C33DFAF51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MY" dirty="0"/>
              <a:t>Module handbook</a:t>
            </a:r>
          </a:p>
          <a:p>
            <a:r>
              <a:rPr lang="en-MY" dirty="0"/>
              <a:t>Module descriptor</a:t>
            </a:r>
          </a:p>
          <a:p>
            <a:r>
              <a:rPr lang="en-MY" dirty="0"/>
              <a:t>Lecture slides</a:t>
            </a:r>
          </a:p>
          <a:p>
            <a:r>
              <a:rPr lang="en-MY" dirty="0"/>
              <a:t>Tutorial/Lab materials</a:t>
            </a:r>
          </a:p>
          <a:p>
            <a:r>
              <a:rPr lang="en-MY" dirty="0"/>
              <a:t>Sample </a:t>
            </a:r>
            <a:r>
              <a:rPr lang="en-MY" dirty="0" err="1"/>
              <a:t>incourse</a:t>
            </a:r>
            <a:r>
              <a:rPr lang="en-MY" dirty="0"/>
              <a:t> questions &amp; answers</a:t>
            </a:r>
          </a:p>
          <a:p>
            <a:r>
              <a:rPr lang="en-MY" dirty="0"/>
              <a:t>Sample exam questions &amp; answers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9A5438-F85D-E517-C373-8E30E2854E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Essential and Further Readings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B50F36-A760-E911-4C8A-D2C7FADDE95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1600" dirty="0"/>
              <a:t>Alexis Leon., (2020), McGraw-Hill Education, Enterprise Resource Planning, Forth Edition (ISBN:9353167833, 9789353167837)</a:t>
            </a:r>
          </a:p>
          <a:p>
            <a:endParaRPr lang="en-US" sz="1600" dirty="0"/>
          </a:p>
          <a:p>
            <a:r>
              <a:rPr lang="en-US" sz="1600" dirty="0"/>
              <a:t>Miguel </a:t>
            </a:r>
            <a:r>
              <a:rPr lang="en-US" sz="1600" dirty="0" err="1"/>
              <a:t>Morenor</a:t>
            </a:r>
            <a:r>
              <a:rPr lang="en-US" sz="1600" dirty="0"/>
              <a:t>, (2019), Enterprise Resource Planning, WILLFORD Press. ISBN: 168285681X, 9781682856819</a:t>
            </a:r>
            <a:endParaRPr lang="en-US" sz="1400" dirty="0"/>
          </a:p>
          <a:p>
            <a:endParaRPr lang="en-US" sz="1400" dirty="0"/>
          </a:p>
          <a:p>
            <a:pPr marL="0" indent="0">
              <a:buNone/>
            </a:pPr>
            <a:r>
              <a:rPr lang="en-US" sz="1600" dirty="0"/>
              <a:t>*Further readings will be assigned from time to time.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0C90F-9B67-4B4C-BA92-8ED1ACF50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Reference Materials</a:t>
            </a:r>
          </a:p>
        </p:txBody>
      </p:sp>
    </p:spTree>
    <p:extLst>
      <p:ext uri="{BB962C8B-B14F-4D97-AF65-F5344CB8AC3E}">
        <p14:creationId xmlns:p14="http://schemas.microsoft.com/office/powerpoint/2010/main" val="1079286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BD6E5E-F761-447C-ADC8-17B82F9E0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welcome to discuss your views on this module at any point of time.</a:t>
            </a:r>
          </a:p>
          <a:p>
            <a:r>
              <a:rPr lang="en-US" dirty="0"/>
              <a:t>Do fill in anonymous evaluation questionnaires in the student feedback form. There are two points -  mid and end of the teaching semester. </a:t>
            </a:r>
          </a:p>
          <a:p>
            <a:r>
              <a:rPr lang="en-US" dirty="0"/>
              <a:t>The feedbacks you provide will be constructive for improvement of teaching and module content development.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15D63E-0216-419B-A9E1-7C74B152B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274638"/>
            <a:ext cx="10668000" cy="1143000"/>
          </a:xfrm>
        </p:spPr>
        <p:txBody>
          <a:bodyPr/>
          <a:lstStyle/>
          <a:p>
            <a:r>
              <a:rPr lang="en-US" dirty="0"/>
              <a:t>Your Valuable Feedback</a:t>
            </a:r>
          </a:p>
        </p:txBody>
      </p:sp>
    </p:spTree>
    <p:extLst>
      <p:ext uri="{BB962C8B-B14F-4D97-AF65-F5344CB8AC3E}">
        <p14:creationId xmlns:p14="http://schemas.microsoft.com/office/powerpoint/2010/main" val="3785982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3919CEB-227E-32DD-1560-A9EFD9712097}"/>
              </a:ext>
            </a:extLst>
          </p:cNvPr>
          <p:cNvSpPr/>
          <p:nvPr/>
        </p:nvSpPr>
        <p:spPr>
          <a:xfrm>
            <a:off x="4152031" y="2644170"/>
            <a:ext cx="3558154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9600" b="1" dirty="0">
                <a:ln/>
                <a:solidFill>
                  <a:srgbClr val="0070C0"/>
                </a:solidFill>
              </a:rPr>
              <a:t>Q &amp; A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A4347CD1-BEC9-FDC1-D395-913826E82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274638"/>
            <a:ext cx="10668000" cy="1143000"/>
          </a:xfrm>
        </p:spPr>
        <p:txBody>
          <a:bodyPr/>
          <a:lstStyle/>
          <a:p>
            <a:r>
              <a:rPr lang="en-US" dirty="0"/>
              <a:t>Question and Answer Session</a:t>
            </a:r>
          </a:p>
        </p:txBody>
      </p:sp>
    </p:spTree>
    <p:extLst>
      <p:ext uri="{BB962C8B-B14F-4D97-AF65-F5344CB8AC3E}">
        <p14:creationId xmlns:p14="http://schemas.microsoft.com/office/powerpoint/2010/main" val="833825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94BFC-C94A-42B5-A771-6F8C85AE2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Lecturer Name: Tham Hoong Ching</a:t>
            </a:r>
          </a:p>
          <a:p>
            <a:endParaRPr lang="en-US" dirty="0"/>
          </a:p>
          <a:p>
            <a:r>
              <a:rPr lang="en-US" dirty="0"/>
              <a:t>Email: </a:t>
            </a:r>
            <a:r>
              <a:rPr lang="en-US" dirty="0">
                <a:hlinkClick r:id="rId2"/>
              </a:rPr>
              <a:t>hctham@apu.edu.my</a:t>
            </a:r>
            <a:endParaRPr lang="en-US" dirty="0"/>
          </a:p>
          <a:p>
            <a:endParaRPr lang="en-US" dirty="0"/>
          </a:p>
          <a:p>
            <a:r>
              <a:rPr lang="en-US" dirty="0"/>
              <a:t>Consultation Hours: Refer to iConsult 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DEE900-D747-4A48-99EF-2FAA24007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Lecturer Information</a:t>
            </a:r>
          </a:p>
        </p:txBody>
      </p:sp>
    </p:spTree>
    <p:extLst>
      <p:ext uri="{BB962C8B-B14F-4D97-AF65-F5344CB8AC3E}">
        <p14:creationId xmlns:p14="http://schemas.microsoft.com/office/powerpoint/2010/main" val="378883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CFC3-32F9-4C01-9B19-9CB8B9C9A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623CB0-D8E5-4CB9-AB5B-E64641CC2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Pre-Requisites For This Module</a:t>
            </a:r>
          </a:p>
        </p:txBody>
      </p:sp>
    </p:spTree>
    <p:extLst>
      <p:ext uri="{BB962C8B-B14F-4D97-AF65-F5344CB8AC3E}">
        <p14:creationId xmlns:p14="http://schemas.microsoft.com/office/powerpoint/2010/main" val="3703649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DA933-0EE1-4626-B66C-662970638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OBE is education based on producing particular educational outcomes that: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Focus on what students can actually do after they are taught.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Expect all learners / students to successfully achieve particular (sometimes minimum) level of knowledge and abilities.</a:t>
            </a:r>
          </a:p>
          <a:p>
            <a:endParaRPr lang="en-US" sz="3000" dirty="0"/>
          </a:p>
          <a:p>
            <a:r>
              <a:rPr lang="en-US" dirty="0"/>
              <a:t>It’s NOT what We want to teach.</a:t>
            </a:r>
          </a:p>
          <a:p>
            <a:r>
              <a:rPr lang="en-US" dirty="0"/>
              <a:t>It’s WHAT You should learn.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A2228-0558-4790-81AA-25FD24970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Outcomes Based Education</a:t>
            </a:r>
          </a:p>
        </p:txBody>
      </p:sp>
    </p:spTree>
    <p:extLst>
      <p:ext uri="{BB962C8B-B14F-4D97-AF65-F5344CB8AC3E}">
        <p14:creationId xmlns:p14="http://schemas.microsoft.com/office/powerpoint/2010/main" val="2974689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1704E-CE54-4FEB-943F-5485AB248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This module aims to introduce students to the integration application in the business operation. ERP (Enterprise Resource Planning) system is a centralized computer system which integrate all departments and function units across a company to increase the efficiency and decision making, subsequently increase the competitive advantage.</a:t>
            </a:r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r>
              <a:rPr lang="en-US" dirty="0"/>
              <a:t>Today, ERP system is augmented by multiple technologies such as Business Intelligence (BI), e-business and e-commerce, business process re-engineering, data warehousing, data mining, online analytical processing, product life cycle management, supply chain management, customer relationship management, etc.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056D3B-6F9C-48A0-AC07-FD34980E1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Aims of this Module</a:t>
            </a:r>
          </a:p>
        </p:txBody>
      </p:sp>
    </p:spTree>
    <p:extLst>
      <p:ext uri="{BB962C8B-B14F-4D97-AF65-F5344CB8AC3E}">
        <p14:creationId xmlns:p14="http://schemas.microsoft.com/office/powerpoint/2010/main" val="589219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B7FF918-06F0-4502-9D70-6D9CC1AB15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4215224"/>
              </p:ext>
            </p:extLst>
          </p:nvPr>
        </p:nvGraphicFramePr>
        <p:xfrm>
          <a:off x="254000" y="1697038"/>
          <a:ext cx="11747499" cy="3114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95232">
                  <a:extLst>
                    <a:ext uri="{9D8B030D-6E8A-4147-A177-3AD203B41FA5}">
                      <a16:colId xmlns:a16="http://schemas.microsoft.com/office/drawing/2014/main" val="1100061805"/>
                    </a:ext>
                  </a:extLst>
                </a:gridCol>
                <a:gridCol w="6836434">
                  <a:extLst>
                    <a:ext uri="{9D8B030D-6E8A-4147-A177-3AD203B41FA5}">
                      <a16:colId xmlns:a16="http://schemas.microsoft.com/office/drawing/2014/main" val="4237684851"/>
                    </a:ext>
                  </a:extLst>
                </a:gridCol>
                <a:gridCol w="3915833">
                  <a:extLst>
                    <a:ext uri="{9D8B030D-6E8A-4147-A177-3AD203B41FA5}">
                      <a16:colId xmlns:a16="http://schemas.microsoft.com/office/drawing/2014/main" val="4204644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Learning Outcomes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Assessment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66649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Explain the concepts and usage of integration computer systems in an </a:t>
                      </a:r>
                      <a:r>
                        <a:rPr lang="en-US" sz="1500" dirty="0" err="1"/>
                        <a:t>organisation</a:t>
                      </a:r>
                      <a:r>
                        <a:rPr lang="en-US" sz="1500" dirty="0"/>
                        <a:t>. (C2, PLO1 )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Final Examination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779816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Prepare a proposal for large scale organization to implement an integrated system. (C3, PLO2)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Group Assignment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17935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Explain the usage and implementation of integrated system in an </a:t>
                      </a:r>
                      <a:r>
                        <a:rPr lang="en-US" sz="1500" dirty="0" err="1"/>
                        <a:t>organisation</a:t>
                      </a:r>
                      <a:r>
                        <a:rPr lang="en-US" sz="1500" dirty="0"/>
                        <a:t>. (A3, PLO5)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Group Presentation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8860216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9AD4A80-16CB-4F73-85EE-A898A58AA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Module Learning Outcomes</a:t>
            </a:r>
          </a:p>
        </p:txBody>
      </p:sp>
    </p:spTree>
    <p:extLst>
      <p:ext uri="{BB962C8B-B14F-4D97-AF65-F5344CB8AC3E}">
        <p14:creationId xmlns:p14="http://schemas.microsoft.com/office/powerpoint/2010/main" val="1493108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854EA63-20C2-4FFA-A038-ADD66E0DEF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5148484"/>
              </p:ext>
            </p:extLst>
          </p:nvPr>
        </p:nvGraphicFramePr>
        <p:xfrm>
          <a:off x="254000" y="1697038"/>
          <a:ext cx="1164727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5944">
                  <a:extLst>
                    <a:ext uri="{9D8B030D-6E8A-4147-A177-3AD203B41FA5}">
                      <a16:colId xmlns:a16="http://schemas.microsoft.com/office/drawing/2014/main" val="2414964309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696645560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1097667272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2541412989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594092954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744360627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635158637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506908600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2839469194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1342508828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973982840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2666185385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1979044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30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500" dirty="0"/>
                        <a:t>CLO1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3810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500" dirty="0"/>
                        <a:t>CLO2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9806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500" dirty="0"/>
                        <a:t>CLO3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804430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C7F9601-B4D7-474F-8F0B-9F77BBBE1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Mapping of CLO with PLO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CF102-21F6-473B-8E16-26CD9DD46AB5}"/>
              </a:ext>
            </a:extLst>
          </p:cNvPr>
          <p:cNvSpPr txBox="1"/>
          <p:nvPr/>
        </p:nvSpPr>
        <p:spPr>
          <a:xfrm>
            <a:off x="393895" y="3981157"/>
            <a:ext cx="11071274" cy="156966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1600" dirty="0"/>
              <a:t>The learning domains are:</a:t>
            </a:r>
          </a:p>
          <a:p>
            <a:r>
              <a:rPr lang="en-US" sz="1600" b="1" dirty="0"/>
              <a:t>PLO1: </a:t>
            </a:r>
            <a:r>
              <a:rPr lang="en-US" sz="1600" dirty="0"/>
              <a:t>  Knowledge and understanding</a:t>
            </a:r>
          </a:p>
          <a:p>
            <a:r>
              <a:rPr lang="en-US" sz="1600" b="1" dirty="0"/>
              <a:t>PLO2:   </a:t>
            </a:r>
            <a:r>
              <a:rPr lang="en-US" sz="1600" dirty="0"/>
              <a:t>Cognitive Skills</a:t>
            </a:r>
          </a:p>
          <a:p>
            <a:r>
              <a:rPr lang="en-US" sz="1600" b="1" dirty="0"/>
              <a:t>PLO5:   </a:t>
            </a:r>
            <a:r>
              <a:rPr lang="en-US" sz="1600" dirty="0"/>
              <a:t>Communication Skills</a:t>
            </a:r>
          </a:p>
          <a:p>
            <a:endParaRPr lang="en-US" sz="1600" b="1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66045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F977F-6955-47A9-92EB-78CA42E4A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Module Credit Value: 3</a:t>
            </a:r>
          </a:p>
          <a:p>
            <a:r>
              <a:rPr lang="en-US" dirty="0"/>
              <a:t>Total Learning Hours: 120 hours per semester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D5E70B-5188-497B-8979-E8941E59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Student Learning Time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33BF824-A335-4784-9A26-DC52134D8D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383173"/>
              </p:ext>
            </p:extLst>
          </p:nvPr>
        </p:nvGraphicFramePr>
        <p:xfrm>
          <a:off x="2065867" y="3032919"/>
          <a:ext cx="6096000" cy="18542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186882878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953582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Lecture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28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587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Tutorial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21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151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Independent Learning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69.5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068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Final Exam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1.5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619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Total Learning Hours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120 hours per semester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214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257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5E70B-5188-497B-8979-E8941E59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Module Content Outline </a:t>
            </a:r>
            <a:endParaRPr lang="en-US" sz="1400" b="0" dirty="0">
              <a:solidFill>
                <a:schemeClr val="tx1"/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33BF824-A335-4784-9A26-DC52134D8D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4208670"/>
              </p:ext>
            </p:extLst>
          </p:nvPr>
        </p:nvGraphicFramePr>
        <p:xfrm>
          <a:off x="1140709" y="1670154"/>
          <a:ext cx="9423401" cy="3230353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789655">
                  <a:extLst>
                    <a:ext uri="{9D8B030D-6E8A-4147-A177-3AD203B41FA5}">
                      <a16:colId xmlns:a16="http://schemas.microsoft.com/office/drawing/2014/main" val="1868828788"/>
                    </a:ext>
                  </a:extLst>
                </a:gridCol>
                <a:gridCol w="7633746">
                  <a:extLst>
                    <a:ext uri="{9D8B030D-6E8A-4147-A177-3AD203B41FA5}">
                      <a16:colId xmlns:a16="http://schemas.microsoft.com/office/drawing/2014/main" val="2953582580"/>
                    </a:ext>
                  </a:extLst>
                </a:gridCol>
              </a:tblGrid>
              <a:tr h="692046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  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587084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Introduction and Overview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151818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Enterprise and Business Process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29365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3 - 5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Enterprise Resource Planning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025982"/>
                  </a:ext>
                </a:extLst>
              </a:tr>
              <a:tr h="42164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6 - 10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ERP and Related Technologies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068599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11 – 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Business Modules or an ERP Package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214383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 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Future Directions and Trends in ERP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107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642933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63e1cff-0cd1-414a-b5f4-74a6a7ead0a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92F3440F222B498695CA3E2E7F3689" ma:contentTypeVersion="15" ma:contentTypeDescription="Create a new document." ma:contentTypeScope="" ma:versionID="8717088314b681cf4213fae9347a88f4">
  <xsd:schema xmlns:xsd="http://www.w3.org/2001/XMLSchema" xmlns:xs="http://www.w3.org/2001/XMLSchema" xmlns:p="http://schemas.microsoft.com/office/2006/metadata/properties" xmlns:ns3="063e1cff-0cd1-414a-b5f4-74a6a7ead0ae" xmlns:ns4="a0cf2145-82d6-4217-bf0b-46a41756ad65" targetNamespace="http://schemas.microsoft.com/office/2006/metadata/properties" ma:root="true" ma:fieldsID="314c540ac54262eb9ef24caed13077eb" ns3:_="" ns4:_="">
    <xsd:import namespace="063e1cff-0cd1-414a-b5f4-74a6a7ead0ae"/>
    <xsd:import namespace="a0cf2145-82d6-4217-bf0b-46a41756ad6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OCR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3e1cff-0cd1-414a-b5f4-74a6a7ead0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cf2145-82d6-4217-bf0b-46a41756ad6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D3909F-E191-4C23-B23C-BA46B5ADDDA2}">
  <ds:schemaRefs>
    <ds:schemaRef ds:uri="063e1cff-0cd1-414a-b5f4-74a6a7ead0ae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dcmitype/"/>
    <ds:schemaRef ds:uri="http://schemas.openxmlformats.org/package/2006/metadata/core-properties"/>
    <ds:schemaRef ds:uri="a0cf2145-82d6-4217-bf0b-46a41756ad65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C844FA1C-23F5-4080-9172-8A3A0B2A8B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63e1cff-0cd1-414a-b5f4-74a6a7ead0ae"/>
    <ds:schemaRef ds:uri="a0cf2145-82d6-4217-bf0b-46a41756ad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4133</TotalTime>
  <Pages>11</Pages>
  <Words>881</Words>
  <Application>Microsoft Office PowerPoint</Application>
  <PresentationFormat>Widescreen</PresentationFormat>
  <Paragraphs>186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Montserrat</vt:lpstr>
      <vt:lpstr>PT Sans</vt:lpstr>
      <vt:lpstr>Wingdings</vt:lpstr>
      <vt:lpstr>UCTI-Template-foundation-level</vt:lpstr>
      <vt:lpstr>Enterprise Systems CT107-3-2 (Version VE)</vt:lpstr>
      <vt:lpstr>Lecturer Information</vt:lpstr>
      <vt:lpstr>Pre-Requisites For This Module</vt:lpstr>
      <vt:lpstr>Outcomes Based Education</vt:lpstr>
      <vt:lpstr>Aims of this Module</vt:lpstr>
      <vt:lpstr>Module Learning Outcomes</vt:lpstr>
      <vt:lpstr>Mapping of CLO with PLO</vt:lpstr>
      <vt:lpstr>Student Learning Time</vt:lpstr>
      <vt:lpstr>Module Content Outline </vt:lpstr>
      <vt:lpstr>Assessment Summary </vt:lpstr>
      <vt:lpstr>Expectations</vt:lpstr>
      <vt:lpstr>Other Expectations</vt:lpstr>
      <vt:lpstr>Achievement Requirements:  Postgraduate Programmes</vt:lpstr>
      <vt:lpstr>Reference Materials</vt:lpstr>
      <vt:lpstr>Your Valuable Feedback</vt:lpstr>
      <vt:lpstr>Question and Answer Session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Tham Hoong Ching</cp:lastModifiedBy>
  <cp:revision>368</cp:revision>
  <cp:lastPrinted>2023-02-03T03:07:34Z</cp:lastPrinted>
  <dcterms:created xsi:type="dcterms:W3CDTF">2005-08-02T10:18:20Z</dcterms:created>
  <dcterms:modified xsi:type="dcterms:W3CDTF">2023-06-08T00:43:52Z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0x0101001C92F3440F222B498695CA3E2E7F3689</vt:lpwstr>
  </property>
</Properties>
</file>

<file path=docProps/thumbnail.jpeg>
</file>